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ru-RU" sz="1200" spc="-1" strike="noStrike">
                <a:solidFill>
                  <a:srgbClr val="000000"/>
                </a:solidFill>
                <a:latin typeface="Calibri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782E2EB-D67E-48A6-8E0A-296A19CCB860}" type="datetime">
              <a:rPr b="0" lang="ru-RU" sz="900" spc="-1" strike="noStrike">
                <a:solidFill>
                  <a:srgbClr val="8b8b8b"/>
                </a:solidFill>
                <a:latin typeface="Calibri"/>
              </a:rPr>
              <a:t>17.6.22</a:t>
            </a:fld>
            <a:endParaRPr b="0" lang="ru-RU" sz="9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D5678DE-D977-42A0-B7FF-146F20E61FCE}" type="slidenum">
              <a:rPr b="0" lang="ru-RU" sz="900" spc="-1" strike="noStrike">
                <a:solidFill>
                  <a:srgbClr val="8b8b8b"/>
                </a:solidFill>
                <a:latin typeface="Calibri"/>
              </a:rPr>
              <a:t>&lt;номер&gt;</a:t>
            </a:fld>
            <a:endParaRPr b="0" lang="ru-RU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b="0" lang="ru-RU" sz="4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1112268-3A29-412D-BFE8-0E610CA2FACD}" type="datetime">
              <a:rPr b="0" lang="ru-RU" sz="900" spc="-1" strike="noStrike">
                <a:solidFill>
                  <a:srgbClr val="8b8b8b"/>
                </a:solidFill>
                <a:latin typeface="Calibri"/>
              </a:rPr>
              <a:t>17.6.22</a:t>
            </a:fld>
            <a:endParaRPr b="0" lang="ru-RU" sz="9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8FE2C20-B195-4E9A-9BFC-5D78F3DD7041}" type="slidenum">
              <a:rPr b="0" lang="ru-RU" sz="9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ru-RU" sz="9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</a:rPr>
              <a:t>Образец текста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Пятый уровень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EA2DAF7-48B0-4567-B631-785C73927E2C}" type="datetime">
              <a:rPr b="0" lang="ru-RU" sz="900" spc="-1" strike="noStrike">
                <a:solidFill>
                  <a:srgbClr val="8b8b8b"/>
                </a:solidFill>
                <a:latin typeface="Calibri"/>
              </a:rPr>
              <a:t>17.6.22</a:t>
            </a:fld>
            <a:endParaRPr b="0" lang="ru-RU" sz="9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E308511-2054-463A-8F2D-5EA0CE52A224}" type="slidenum">
              <a:rPr b="0" lang="ru-RU" sz="9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ru-RU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149000" y="622080"/>
            <a:ext cx="5041080" cy="447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Корреляционная тепловая карта Пирсона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964080" y="5689080"/>
            <a:ext cx="10625760" cy="612360"/>
          </a:xfrm>
          <a:prstGeom prst="rect">
            <a:avLst/>
          </a:prstGeom>
          <a:noFill/>
          <a:ln>
            <a:noFill/>
          </a:ln>
        </p:spPr>
        <p:txBody>
          <a:bodyPr lIns="68760" rIns="68760" tIns="34200" bIns="342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Из корреляционной тепловой карты Пирсона видно, что все коэффициенты корреляции близки к нулю. Это означает отсутствие линейной зависимости между признаками. </a:t>
            </a:r>
            <a:endParaRPr b="0" lang="ru-RU" sz="1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0" y="1492560"/>
            <a:ext cx="12096720" cy="360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8532000" y="1512000"/>
            <a:ext cx="3626280" cy="388800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36000" y="72000"/>
            <a:ext cx="3240000" cy="6767280"/>
          </a:xfrm>
          <a:prstGeom prst="rect">
            <a:avLst/>
          </a:prstGeom>
          <a:ln>
            <a:noFill/>
          </a:ln>
        </p:spPr>
      </p:pic>
      <p:sp>
        <p:nvSpPr>
          <p:cNvPr id="153" name="TextShape 1"/>
          <p:cNvSpPr txBox="1"/>
          <p:nvPr/>
        </p:nvSpPr>
        <p:spPr>
          <a:xfrm>
            <a:off x="3348000" y="765720"/>
            <a:ext cx="5184000" cy="458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 algn="ctr">
              <a:lnSpc>
                <a:spcPct val="9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Calibri Light"/>
              </a:rPr>
              <a:t>Параметры разработанных нейронных сетей</a:t>
            </a:r>
            <a:endParaRPr b="0" lang="ru-RU" sz="2000" spc="-1" strike="noStrike">
              <a:solidFill>
                <a:srgbClr val="000000"/>
              </a:solidFill>
              <a:latin typeface="Calibri Light"/>
              <a:ea typeface="Calibri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1724400" y="534240"/>
            <a:ext cx="8889480" cy="328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График потерь нейронной сети "соотношение матрица-наполнитель "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1470600" y="5794560"/>
            <a:ext cx="9143640" cy="519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Используя функцию EarlyStopping обучение остановится когда val_loss перестанет улучшаться. Нейронная сеть остановилась на 7 эпохе, так как с 3 эпохи val_loss перестал улучшаться. 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rcRect l="785" t="0" r="0" b="0"/>
          <a:stretch/>
        </p:blipFill>
        <p:spPr>
          <a:xfrm>
            <a:off x="72000" y="1433520"/>
            <a:ext cx="12096000" cy="360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802080" y="493920"/>
            <a:ext cx="10921680" cy="6091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Оригинальные и предсказанные значения нейронной сети соотношение матрица-наполнитель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721800" y="5874840"/>
            <a:ext cx="11001960" cy="492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График оригинальные и предсказанные значения нейронной сети показывают близкое значение к усредненному значению по выборке. 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rcRect l="1769" t="0" r="0" b="0"/>
          <a:stretch/>
        </p:blipFill>
        <p:spPr>
          <a:xfrm>
            <a:off x="72000" y="1512000"/>
            <a:ext cx="11975760" cy="360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1081440" y="493920"/>
            <a:ext cx="10775880" cy="506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Диаграмма рассеяния предсказанных значений соотношение матрица-наполнитель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1310040" y="5780880"/>
            <a:ext cx="10012680" cy="358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По диаграмме рассеяния видно, что корреляция между оригинальными значениями и предсказанными отсутствует. 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rcRect l="0" t="9978" r="4726" b="0"/>
          <a:stretch/>
        </p:blipFill>
        <p:spPr>
          <a:xfrm>
            <a:off x="264600" y="1728000"/>
            <a:ext cx="11615400" cy="324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1323360" y="333720"/>
            <a:ext cx="9705240" cy="649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Демонстрация более простой модели </a:t>
            </a:r>
            <a:br/>
            <a:r>
              <a:rPr b="0" lang="ru-RU" sz="24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График потерь нейронной сети "соотношение матрица-наполнитель "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668520" y="5968080"/>
            <a:ext cx="10788120" cy="545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</a:rPr>
              <a:t>Используя функцию EarlyStopping обучение остановится когда val_loss перестанет улучшаться. Нейронная сеть остановилась на 8 эпохе, так как с 4 эпохи val_loss перестал улучшаться. 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rcRect l="1178" t="0" r="0" b="0"/>
          <a:stretch/>
        </p:blipFill>
        <p:spPr>
          <a:xfrm>
            <a:off x="47880" y="1656000"/>
            <a:ext cx="12048120" cy="360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909000" y="333720"/>
            <a:ext cx="10774440" cy="421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Оригинальные и предсказанные значения нейронной сети соотношение матрица-наполнитель 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910080" y="5847840"/>
            <a:ext cx="10933920" cy="329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</a:rPr>
              <a:t>График оригинальные и предсказанные значения нейронной сети показывают близкое значение к усредненному значению по выборке. 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rcRect l="1769" t="0" r="0" b="0"/>
          <a:stretch/>
        </p:blipFill>
        <p:spPr>
          <a:xfrm>
            <a:off x="72000" y="1361520"/>
            <a:ext cx="11975760" cy="360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1416960" y="387000"/>
            <a:ext cx="9865440" cy="5824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Диаграмма рассеяния предсказанных значений соотношение матрица-наполнитель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939600" y="5798520"/>
            <a:ext cx="10627560" cy="732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По диаграмме рассеяния видно, что корреляция между оригинальными значениями и предсказанными отсутствует. 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ru-RU" sz="14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rcRect l="1178" t="0" r="1382" b="0"/>
          <a:stretch/>
        </p:blipFill>
        <p:spPr>
          <a:xfrm>
            <a:off x="144000" y="1289520"/>
            <a:ext cx="11879640" cy="360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7691400" y="97200"/>
            <a:ext cx="4392000" cy="6397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Приложение прогноза Соотношение матрица-накопитель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7848000" y="1008000"/>
            <a:ext cx="4176000" cy="5546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С помощью keras.models.load_model() загружена сохраненная модель.  В цикле программа запрашивает входные данные для нейронной сети.  После получения необходимых входных данных модель предсказывает искомое значение.</a:t>
            </a:r>
            <a:endParaRPr b="0" lang="ru-RU" sz="1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b="0" lang="ru-RU" sz="14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26280" y="39600"/>
            <a:ext cx="7605720" cy="681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7058160" y="158400"/>
            <a:ext cx="4893840" cy="4176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Попарные графики рассеяния точек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6912000" y="792000"/>
            <a:ext cx="5112000" cy="2849040"/>
          </a:xfrm>
          <a:prstGeom prst="rect">
            <a:avLst/>
          </a:prstGeom>
          <a:noFill/>
          <a:ln>
            <a:noFill/>
          </a:ln>
        </p:spPr>
        <p:txBody>
          <a:bodyPr lIns="68760" rIns="68760" tIns="34200" bIns="342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По форме разброса точек попарного графика рассеяния видно, что зависимости между переменными, на которых будет основываться работа модели, не обнаруживаются. </a:t>
            </a:r>
            <a:endParaRPr b="0" lang="ru-RU" sz="1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-22320" y="0"/>
            <a:ext cx="6898320" cy="685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89320" y="72000"/>
            <a:ext cx="6862680" cy="1032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Гистограммы распределения и ящики с усами каждой из переменной 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400000" y="1296000"/>
            <a:ext cx="6336000" cy="4104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Гистограммы распределения переменных показали, что все признаки, кроме «Угол нашивки», имеют нормальное распределение и принимают неотрицательные значения. «Угол нашивки» принимает два значения: 0, 90 градусов. 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rcRect l="3904" t="4515" r="0" b="1476"/>
          <a:stretch/>
        </p:blipFill>
        <p:spPr>
          <a:xfrm>
            <a:off x="39960" y="21240"/>
            <a:ext cx="5288040" cy="680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976680" y="394920"/>
            <a:ext cx="10574640" cy="523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Calibri Light"/>
              </a:rPr>
              <a:t>Результат кросс-валидации для каждой модели прогноза модуля упругости при растяжении 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61240" y="5536800"/>
            <a:ext cx="10792440" cy="640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</a:rPr>
              <a:t>На графике видно, что все модели с использованием кросс-валидации показали неудовлетворительный результат. Для оценки качества регрессии использовался коэффициент детерминации. </a:t>
            </a:r>
            <a:endParaRPr b="0" lang="ru-RU" sz="1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rcRect l="2067" t="0" r="0" b="7500"/>
          <a:stretch/>
        </p:blipFill>
        <p:spPr>
          <a:xfrm>
            <a:off x="180000" y="1559880"/>
            <a:ext cx="11939760" cy="333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760000" y="453960"/>
            <a:ext cx="5859000" cy="1058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ru-RU" sz="21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Оригинальные и предсказанные значения по каждой модели прогноза модуля упругости при растяжении </a:t>
            </a:r>
            <a:endParaRPr b="0" lang="ru-RU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6120000" y="1944000"/>
            <a:ext cx="5760000" cy="4608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По графику видно, что модели показали близкое значение к усредненному значению по выборке. Разработанные модели не дают достоверный прогноз 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rcRect l="0" t="4874" r="0" b="3417"/>
          <a:stretch/>
        </p:blipFill>
        <p:spPr>
          <a:xfrm>
            <a:off x="0" y="72000"/>
            <a:ext cx="5616000" cy="676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792000" y="23400"/>
            <a:ext cx="10948320" cy="4086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Диаграмма рассеяния предсказанных значений модуля упругости при растяжении 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1368000" y="6265440"/>
            <a:ext cx="9865440" cy="358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По диаграмме рассеяния видно, что корреляция между оригинальными значениями и предсказанными отсутствует 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rcRect l="1180" t="3364" r="4331" b="4564"/>
          <a:stretch/>
        </p:blipFill>
        <p:spPr>
          <a:xfrm>
            <a:off x="720000" y="432000"/>
            <a:ext cx="11088000" cy="568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043280" y="106200"/>
            <a:ext cx="10252440" cy="680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Результат кросс-валидации для каждой модели прогноза модуля прочности при растяжении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1247040" y="5699880"/>
            <a:ext cx="9024840" cy="567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</a:rPr>
              <a:t>На графике видно, что все модели с использованием кросс-валидации показали неудовлетворительный результат. Для оценки качества регрессии использовался коэффициент детерминации. 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rcRect l="2557" t="10155" r="0" b="5997"/>
          <a:stretch/>
        </p:blipFill>
        <p:spPr>
          <a:xfrm>
            <a:off x="288000" y="1440360"/>
            <a:ext cx="11880000" cy="302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616000" y="216000"/>
            <a:ext cx="6452280" cy="720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Оригинальные и предсказанные значения по каждой модели прогноза модуля прочности при растяжении 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5976000" y="1584000"/>
            <a:ext cx="5760000" cy="4837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По графику видно, что модели показали близкое значение к усредненному значению по выборке. Разработанные модели не дают достоверный прогноз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rcRect l="3151" t="5172" r="0" b="3101"/>
          <a:stretch/>
        </p:blipFill>
        <p:spPr>
          <a:xfrm>
            <a:off x="72000" y="144000"/>
            <a:ext cx="5376240" cy="669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1685160" y="0"/>
            <a:ext cx="9330840" cy="448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Диаграмма рассеяния предсказанных значений модуля прочности при растяжении 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1543320" y="6552000"/>
            <a:ext cx="9544680" cy="586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По диаграмме рассеяния видно, что корреляция между оригинальными значениями и предсказанными отсутствует 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rcRect l="1180" t="3364" r="3740" b="4564"/>
          <a:stretch/>
        </p:blipFill>
        <p:spPr>
          <a:xfrm>
            <a:off x="468000" y="432000"/>
            <a:ext cx="11591640" cy="590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Application>LibreOffice/6.3.1.2$Windows_X86_64 LibreOffice_project/b79626edf0065ac373bd1df5c28bd630b4424273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2012-07-30T23:42:41Z</dcterms:created>
  <dc:creator/>
  <dc:description/>
  <dc:language>ru-RU</dc:language>
  <cp:lastModifiedBy/>
  <dcterms:modified xsi:type="dcterms:W3CDTF">2022-06-17T07:50:48Z</dcterms:modified>
  <cp:revision>490</cp:revision>
  <dc:subject/>
  <dc:title>Предметом выпускной квалификационной работы являются построение моделей для прогнозирования таких характеристик композиционных материалов, как модуль упругости при растяжении, прочность при растяжении и создание нейронной сети для рекомендации соотношения матрица-наполнитель.   Для решения поставленной задачи потребуется:   1. описать методы, которые используются для решений;   2. провести разведочный анализ предложенных датасетов;    * построить гистограммы распределения каждой из  переменных; * построить диаграммы ящиков с усами;   * построить попарные графики рассеяния точек;   * получить среднее и медианное значения;   * исключить выбросы, проверить отсутствие пропусков;    3.  провести предобработку данных: удаление шумов, нормализацию; 4. обучить нескольких моделей для прогноза модуля упругости при растяжении и прочности при растяжении;   5. написать нейронную сеть, предназначенную для рекомендаций соотношения матрица-наполнитель;   6. оценить точность модели на тренировочном и тестовом датасете;    7. разработать приложение с графическим интерфейсом, которое будет выдавать прогноз;   8. создать репозиторий в GitHub и разместить там код исследования.  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